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3"/>
  </p:notesMasterIdLst>
  <p:handoutMasterIdLst>
    <p:handoutMasterId r:id="rId14"/>
  </p:handoutMasterIdLst>
  <p:sldIdLst>
    <p:sldId id="494" r:id="rId2"/>
    <p:sldId id="487" r:id="rId3"/>
    <p:sldId id="491" r:id="rId4"/>
    <p:sldId id="483" r:id="rId5"/>
    <p:sldId id="480" r:id="rId6"/>
    <p:sldId id="481" r:id="rId7"/>
    <p:sldId id="485" r:id="rId8"/>
    <p:sldId id="492" r:id="rId9"/>
    <p:sldId id="493" r:id="rId10"/>
    <p:sldId id="496" r:id="rId11"/>
    <p:sldId id="49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eitch" initials="C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B0D"/>
    <a:srgbClr val="154C25"/>
    <a:srgbClr val="6DBB28"/>
    <a:srgbClr val="FFFF99"/>
    <a:srgbClr val="177214"/>
    <a:srgbClr val="F7BF32"/>
    <a:srgbClr val="FF5050"/>
    <a:srgbClr val="EFB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3" autoAdjust="0"/>
    <p:restoredTop sz="79698" autoAdjust="0"/>
  </p:normalViewPr>
  <p:slideViewPr>
    <p:cSldViewPr snapToGrid="0" snapToObjects="1">
      <p:cViewPr varScale="1">
        <p:scale>
          <a:sx n="51" d="100"/>
          <a:sy n="51" d="100"/>
        </p:scale>
        <p:origin x="1123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B5FE4-5BA6-DE44-B48E-DE1C9ED4EF50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E4B5F-F43E-554F-9DE4-9521563E61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3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4D555-7F65-184E-AA56-64421045CDA0}" type="datetimeFigureOut">
              <a:rPr lang="en-US" smtClean="0"/>
              <a:pPr/>
              <a:t>5/5/2017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29A53-96AD-B442-BC58-6A3F97AE3B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hf9kOnPj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SoNKxik-Bo0" TargetMode="External"/><Relationship Id="rId5" Type="http://schemas.openxmlformats.org/officeDocument/2006/relationships/hyperlink" Target="https://www.youtube.com/watch?v=19-PBnJEUi4" TargetMode="External"/><Relationship Id="rId4" Type="http://schemas.openxmlformats.org/officeDocument/2006/relationships/hyperlink" Target="https://www.youtube.com/watch?v=zJe7u90SzOo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A53-96AD-B442-BC58-6A3F97AE3BD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6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29A53-96AD-B442-BC58-6A3F97AE3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5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ENTLN system improves severe weather warning times by up to 30 minutes or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A53-96AD-B442-BC58-6A3F97AE3B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A53-96AD-B442-BC58-6A3F97AE3BD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7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Maryland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Soccerplex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https://www.youtube.com/watch?v=oqhf9kOnPjk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perspective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soccerplex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https://www.youtube.com/watch?v=zJe7u90SzOo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Bucknell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University: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https://www.youtube.com/watch?v=19-PBnJEUi4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Oklahoma State University: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https://www.youtube.com/watch?v=SoNKxik-Bo0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A53-96AD-B442-BC58-6A3F97AE3BD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1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A53-96AD-B442-BC58-6A3F97AE3BD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03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29A53-96AD-B442-BC58-6A3F97AE3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26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29A53-96AD-B442-BC58-6A3F97AE3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6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29A53-96AD-B442-BC58-6A3F97AE3BD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1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 userDrawn="1">
            <p:ph type="ctrTitle"/>
          </p:nvPr>
        </p:nvSpPr>
        <p:spPr>
          <a:xfrm>
            <a:off x="1666212" y="3318324"/>
            <a:ext cx="5810362" cy="81947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mtClean="0">
                <a:solidFill>
                  <a:schemeClr val="tx1"/>
                </a:solidFill>
              </a:rPr>
              <a:t>Click to edit Master 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1666212" y="4149178"/>
            <a:ext cx="5810362" cy="631483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8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4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1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4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8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5CD6-F54D-4D9A-8C28-1C6877A19BF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6EB8-EC0D-4290-9C20-8851E83EE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5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qhf9kOnPjk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9-PBnJEUi4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4298739"/>
            <a:ext cx="3700067" cy="2374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>
                <a:solidFill>
                  <a:prstClr val="black"/>
                </a:solidFill>
              </a:rPr>
              <a:t>GMU West Campus Lightning Detection and Notification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9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4767436"/>
            <a:ext cx="2806215" cy="1801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Braddock Road Transmission Main – Phase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1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" y="534256"/>
            <a:ext cx="9145809" cy="5920109"/>
          </a:xfrm>
        </p:spPr>
      </p:pic>
    </p:spTree>
    <p:extLst>
      <p:ext uri="{BB962C8B-B14F-4D97-AF65-F5344CB8AC3E}">
        <p14:creationId xmlns:p14="http://schemas.microsoft.com/office/powerpoint/2010/main" val="131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 and severe weather is a known threat </a:t>
            </a:r>
          </a:p>
          <a:p>
            <a:r>
              <a:rPr lang="en-US" dirty="0" smtClean="0"/>
              <a:t>Some areas of Mason are more vulnerable to severe weather:</a:t>
            </a:r>
          </a:p>
          <a:p>
            <a:pPr lvl="1"/>
            <a:r>
              <a:rPr lang="en-US" dirty="0" smtClean="0"/>
              <a:t>Students, athletes, and visitors on West Campus</a:t>
            </a:r>
          </a:p>
          <a:p>
            <a:pPr lvl="1"/>
            <a:r>
              <a:rPr lang="en-US" dirty="0" smtClean="0"/>
              <a:t>Individuals with limited/no access to Mason Alert</a:t>
            </a:r>
          </a:p>
          <a:p>
            <a:pPr lvl="1"/>
            <a:r>
              <a:rPr lang="en-US" dirty="0" smtClean="0"/>
              <a:t>West Campus parking/shuttle areas</a:t>
            </a:r>
          </a:p>
          <a:p>
            <a:r>
              <a:rPr lang="en-US" dirty="0" smtClean="0"/>
              <a:t>Lighting policies required by NCAA regulations</a:t>
            </a:r>
          </a:p>
          <a:p>
            <a:r>
              <a:rPr lang="en-US" dirty="0" smtClean="0"/>
              <a:t>Protects spectators and students</a:t>
            </a:r>
          </a:p>
        </p:txBody>
      </p:sp>
    </p:spTree>
    <p:extLst>
      <p:ext uri="{BB962C8B-B14F-4D97-AF65-F5344CB8AC3E}">
        <p14:creationId xmlns:p14="http://schemas.microsoft.com/office/powerpoint/2010/main" val="473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NCAA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</a:rPr>
              <a:t>Develop a lightning safety plan for each outdoor venue</a:t>
            </a:r>
          </a:p>
          <a:p>
            <a:pPr lvl="0"/>
            <a:r>
              <a:rPr lang="en-US" sz="2700" dirty="0">
                <a:solidFill>
                  <a:prstClr val="black"/>
                </a:solidFill>
              </a:rPr>
              <a:t>Designate a person to monitor threatening weather and make notifications</a:t>
            </a:r>
          </a:p>
          <a:p>
            <a:pPr lvl="0"/>
            <a:r>
              <a:rPr lang="en-US" sz="2700" dirty="0">
                <a:solidFill>
                  <a:prstClr val="black"/>
                </a:solidFill>
              </a:rPr>
              <a:t>Monitor local weather reports daily before any practice or event.</a:t>
            </a:r>
          </a:p>
          <a:p>
            <a:pPr lvl="0"/>
            <a:r>
              <a:rPr lang="en-US" sz="2700" dirty="0">
                <a:solidFill>
                  <a:prstClr val="black"/>
                </a:solidFill>
              </a:rPr>
              <a:t>Be informed of National Weather Service (NWS) issued thunderstorm watches or warnings</a:t>
            </a:r>
          </a:p>
          <a:p>
            <a:pPr lvl="0"/>
            <a:r>
              <a:rPr lang="en-US" sz="2700" dirty="0">
                <a:solidFill>
                  <a:prstClr val="black"/>
                </a:solidFill>
              </a:rPr>
              <a:t>Know where the closest “safer structure or locations” for each playing area</a:t>
            </a:r>
          </a:p>
          <a:p>
            <a:pPr lvl="0"/>
            <a:r>
              <a:rPr lang="en-US" sz="2700" dirty="0">
                <a:solidFill>
                  <a:prstClr val="black"/>
                </a:solidFill>
              </a:rPr>
              <a:t>Lightning awareness should be heightened at the first flash of lightning, clap of thunder, and/or other signs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83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Earth Networks Total Lightning Network®</a:t>
            </a:r>
            <a:endParaRPr lang="en-US" dirty="0" smtClean="0"/>
          </a:p>
          <a:p>
            <a:r>
              <a:rPr lang="en-US" dirty="0" smtClean="0"/>
              <a:t>Stand </a:t>
            </a:r>
            <a:r>
              <a:rPr lang="en-US" dirty="0"/>
              <a:t>alone system </a:t>
            </a:r>
            <a:r>
              <a:rPr lang="en-US" dirty="0" smtClean="0"/>
              <a:t>limited </a:t>
            </a:r>
            <a:r>
              <a:rPr lang="en-US" dirty="0"/>
              <a:t>points of failure </a:t>
            </a:r>
            <a:endParaRPr lang="en-US" dirty="0" smtClean="0"/>
          </a:p>
          <a:p>
            <a:r>
              <a:rPr lang="en-US" dirty="0" smtClean="0"/>
              <a:t>Automated real-time lightning detection</a:t>
            </a:r>
          </a:p>
          <a:p>
            <a:pPr lvl="1"/>
            <a:r>
              <a:rPr lang="en-US" dirty="0" smtClean="0"/>
              <a:t>Uses lighting sensors throughout the world </a:t>
            </a:r>
          </a:p>
          <a:p>
            <a:pPr lvl="1"/>
            <a:r>
              <a:rPr lang="en-US" dirty="0" smtClean="0"/>
              <a:t>Custom alert ranges (e.g. 5-15 </a:t>
            </a:r>
            <a:r>
              <a:rPr lang="en-US" dirty="0"/>
              <a:t>miles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Text message notification to key personnel</a:t>
            </a:r>
          </a:p>
          <a:p>
            <a:pPr lvl="1"/>
            <a:r>
              <a:rPr lang="en-US" dirty="0" smtClean="0"/>
              <a:t>Software offers customization and monitoring</a:t>
            </a:r>
          </a:p>
          <a:p>
            <a:r>
              <a:rPr lang="en-US" dirty="0"/>
              <a:t>Reduces warning time and human error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eather.weatherbug.com/weather-safety/online-weather-center/images/wxbug_earthnetwork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81" y="5926820"/>
            <a:ext cx="3638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B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Installation Locations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"/>
          <a:stretch/>
        </p:blipFill>
        <p:spPr>
          <a:xfrm>
            <a:off x="0" y="362524"/>
            <a:ext cx="9144000" cy="6495476"/>
          </a:xfrm>
        </p:spPr>
      </p:pic>
    </p:spTree>
    <p:extLst>
      <p:ext uri="{BB962C8B-B14F-4D97-AF65-F5344CB8AC3E}">
        <p14:creationId xmlns:p14="http://schemas.microsoft.com/office/powerpoint/2010/main" val="35436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Audible and Visual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30688" cy="4946073"/>
          </a:xfrm>
        </p:spPr>
        <p:txBody>
          <a:bodyPr>
            <a:normAutofit/>
          </a:bodyPr>
          <a:lstStyle/>
          <a:p>
            <a:r>
              <a:rPr lang="en-US" dirty="0" smtClean="0"/>
              <a:t>Alert </a:t>
            </a:r>
            <a:r>
              <a:rPr lang="en-US" dirty="0"/>
              <a:t>Tone and Strobe Light Warning</a:t>
            </a:r>
          </a:p>
          <a:p>
            <a:pPr lvl="1"/>
            <a:r>
              <a:rPr lang="en-US" dirty="0" smtClean="0"/>
              <a:t>Tone for 15 seconds </a:t>
            </a:r>
            <a:r>
              <a:rPr lang="en-US" dirty="0"/>
              <a:t>when lighting is within range</a:t>
            </a:r>
          </a:p>
          <a:p>
            <a:pPr lvl="1"/>
            <a:r>
              <a:rPr lang="en-US" dirty="0"/>
              <a:t>3 x 5 second </a:t>
            </a:r>
            <a:r>
              <a:rPr lang="en-US" dirty="0" smtClean="0"/>
              <a:t>tone bursts </a:t>
            </a:r>
            <a:r>
              <a:rPr lang="en-US" dirty="0"/>
              <a:t>at 30 </a:t>
            </a:r>
            <a:r>
              <a:rPr lang="en-US" dirty="0" smtClean="0"/>
              <a:t>minute all clear 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audible tone between alerts – strobes </a:t>
            </a:r>
            <a:r>
              <a:rPr lang="en-US" dirty="0" smtClean="0"/>
              <a:t>only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www.eriktronik.com/wp/wp-content/uploads/2014/11/Station_Horn-e142945791963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1" t="1" b="-2686"/>
          <a:stretch/>
        </p:blipFill>
        <p:spPr bwMode="auto">
          <a:xfrm>
            <a:off x="6759924" y="1116796"/>
            <a:ext cx="2384076" cy="60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can: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programed to run during specific hours/days</a:t>
            </a:r>
          </a:p>
          <a:p>
            <a:pPr lvl="1"/>
            <a:r>
              <a:rPr lang="en-US" dirty="0" smtClean="0"/>
              <a:t>Conform to local noise ordinances</a:t>
            </a:r>
          </a:p>
          <a:p>
            <a:pPr lvl="1"/>
            <a:r>
              <a:rPr lang="en-US" dirty="0" smtClean="0"/>
              <a:t>Be turned off when not needed</a:t>
            </a:r>
          </a:p>
          <a:p>
            <a:r>
              <a:rPr lang="en-US" dirty="0" smtClean="0"/>
              <a:t>System cannot:</a:t>
            </a:r>
          </a:p>
          <a:p>
            <a:pPr lvl="1"/>
            <a:r>
              <a:rPr lang="en-US" dirty="0" smtClean="0"/>
              <a:t>Be turned down </a:t>
            </a:r>
          </a:p>
          <a:p>
            <a:pPr lvl="1"/>
            <a:r>
              <a:rPr lang="en-US" dirty="0" smtClean="0"/>
              <a:t>Be focused in a specific direction</a:t>
            </a:r>
          </a:p>
          <a:p>
            <a:pPr lvl="1"/>
            <a:r>
              <a:rPr lang="en-US" dirty="0" smtClean="0"/>
              <a:t>Provide audible voice messages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6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</a:t>
            </a:r>
            <a:r>
              <a:rPr lang="en-US" dirty="0" err="1"/>
              <a:t>Soccerplex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oqhf9kOnPj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31223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Bucknell</a:t>
            </a:r>
            <a:r>
              <a:rPr lang="en-US" dirty="0"/>
              <a:t> News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19-PBnJEUi4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405" y="1329861"/>
            <a:ext cx="9124595" cy="51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13710</TotalTime>
  <Words>306</Words>
  <Application>Microsoft Office PowerPoint</Application>
  <PresentationFormat>On-screen Show (4:3)</PresentationFormat>
  <Paragraphs>57</Paragraphs>
  <Slides>11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GMU West Campus Lightning Detection and Notification System</vt:lpstr>
      <vt:lpstr>Lightning Detection</vt:lpstr>
      <vt:lpstr>NCAA Requirements</vt:lpstr>
      <vt:lpstr>Solution</vt:lpstr>
      <vt:lpstr>Proposed Installation Locations</vt:lpstr>
      <vt:lpstr>Audible and Visual Warning</vt:lpstr>
      <vt:lpstr>Questions</vt:lpstr>
      <vt:lpstr>Maryland Soccerplex</vt:lpstr>
      <vt:lpstr>Bucknell News Report</vt:lpstr>
      <vt:lpstr>Braddock Road Transmission Main – Phase I</vt:lpstr>
      <vt:lpstr>PowerPoint Presentation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Planning and Management Overview</dc:title>
  <dc:creator>ETF</dc:creator>
  <cp:lastModifiedBy>Kerriann Cardoza</cp:lastModifiedBy>
  <cp:revision>547</cp:revision>
  <cp:lastPrinted>2016-08-18T14:06:18Z</cp:lastPrinted>
  <dcterms:created xsi:type="dcterms:W3CDTF">2012-12-04T18:29:52Z</dcterms:created>
  <dcterms:modified xsi:type="dcterms:W3CDTF">2017-05-05T16:22:37Z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ternateUri">
    <vt:lpwstr>huddle://files/documents/2662432</vt:lpwstr>
  </property>
</Properties>
</file>